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slideLayout" Target="../slideLayouts/slideLayout2.xml"/><Relationship Id="rId1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2.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2.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2.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2.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2.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sp>
        <p:nvSpPr>
          <p:cNvPr id="4" name="Text 0"/>
          <p:cNvSpPr/>
          <p:nvPr/>
        </p:nvSpPr>
        <p:spPr>
          <a:xfrm>
            <a:off x="685800" y="3465576"/>
            <a:ext cx="13267944" cy="841248"/>
          </a:xfrm>
          <a:prstGeom prst="rect">
            <a:avLst/>
          </a:prstGeom>
          <a:noFill/>
          <a:ln/>
        </p:spPr>
        <p:txBody>
          <a:bodyPr wrap="none" lIns="0" tIns="0" rIns="0" bIns="0" rtlCol="0" anchor="ctr"/>
          <a:lstStyle/>
          <a:p>
            <a:pPr algn="l" indent="0" marL="0">
              <a:lnSpc>
                <a:spcPts val="6620"/>
              </a:lnSpc>
              <a:buNone/>
            </a:pPr>
            <a:r>
              <a:rPr lang="en-US" sz="5290" dirty="0">
                <a:solidFill>
                  <a:srgbClr val="BD9B78"/>
                </a:solidFill>
                <a:latin typeface="思源黑体-思源黑体-ExtraBold" pitchFamily="34" charset="0"/>
                <a:ea typeface="思源黑体-思源黑体-ExtraBold" pitchFamily="34" charset="-122"/>
                <a:cs typeface="思源黑体-思源黑体-ExtraBold" pitchFamily="34" charset="-120"/>
              </a:rPr>
              <a:t>Infosys spring board Internship 6.0</a:t>
            </a:r>
            <a:endParaRPr lang="en-US" sz="5290" dirty="0"/>
          </a:p>
        </p:txBody>
      </p:sp>
      <p:sp>
        <p:nvSpPr>
          <p:cNvPr id="5" name="Text 1"/>
          <p:cNvSpPr/>
          <p:nvPr/>
        </p:nvSpPr>
        <p:spPr>
          <a:xfrm>
            <a:off x="685800" y="4526280"/>
            <a:ext cx="13267944" cy="1225296"/>
          </a:xfrm>
          <a:prstGeom prst="rect">
            <a:avLst/>
          </a:prstGeom>
          <a:noFill/>
          <a:ln/>
        </p:spPr>
        <p:txBody>
          <a:bodyPr wrap="square" lIns="0" tIns="0" rIns="0" bIns="0" rtlCol="0" anchor="ctr"/>
          <a:lstStyle/>
          <a:p>
            <a:pPr algn="ctr" indent="0" marL="0">
              <a:lnSpc>
                <a:spcPts val="4800"/>
              </a:lnSpc>
              <a:buNone/>
            </a:pPr>
            <a:r>
              <a:rPr lang="en-US" sz="3840" dirty="0">
                <a:solidFill>
                  <a:srgbClr val="BD9B78"/>
                </a:solidFill>
                <a:latin typeface="思源黑体-思源黑体-ExtraBold" pitchFamily="34" charset="0"/>
                <a:ea typeface="思源黑体-思源黑体-ExtraBold" pitchFamily="34" charset="-122"/>
                <a:cs typeface="思源黑体-思源黑体-ExtraBold" pitchFamily="34" charset="-120"/>
              </a:rPr>
              <a:t>Neuro-Adaptive Route Planning for Emergency Vehicles</a:t>
            </a:r>
            <a:endParaRPr lang="en-US" sz="3840" dirty="0"/>
          </a:p>
        </p:txBody>
      </p:sp>
      <p:sp>
        <p:nvSpPr>
          <p:cNvPr id="6" name="Text 2"/>
          <p:cNvSpPr/>
          <p:nvPr/>
        </p:nvSpPr>
        <p:spPr>
          <a:xfrm>
            <a:off x="685800" y="5971032"/>
            <a:ext cx="13267944" cy="347472"/>
          </a:xfrm>
          <a:prstGeom prst="rect">
            <a:avLst/>
          </a:prstGeom>
          <a:noFill/>
          <a:ln/>
        </p:spPr>
        <p:txBody>
          <a:bodyPr wrap="none" lIns="0" tIns="0" rIns="0" bIns="0" rtlCol="0" anchor="ctr"/>
          <a:lstStyle/>
          <a:p>
            <a:pPr algn="l" indent="0" marL="0">
              <a:lnSpc>
                <a:spcPts val="2680"/>
              </a:lnSpc>
              <a:buNone/>
            </a:pPr>
            <a:r>
              <a:rPr lang="en-US" sz="1920" dirty="0">
                <a:solidFill>
                  <a:srgbClr val="FFF4E4"/>
                </a:solidFill>
                <a:latin typeface="思源黑体-思源黑体-Light" pitchFamily="34" charset="0"/>
                <a:ea typeface="思源黑体-思源黑体-Light" pitchFamily="34" charset="-122"/>
                <a:cs typeface="思源黑体-思源黑体-Light" pitchFamily="34" charset="-120"/>
              </a:rPr>
              <a:t>                                                                                                                                                                                                         presented By:</a:t>
            </a:r>
            <a:endParaRPr lang="en-US" sz="1920" dirty="0"/>
          </a:p>
        </p:txBody>
      </p:sp>
      <p:sp>
        <p:nvSpPr>
          <p:cNvPr id="7" name="Text 3"/>
          <p:cNvSpPr/>
          <p:nvPr/>
        </p:nvSpPr>
        <p:spPr>
          <a:xfrm>
            <a:off x="685800" y="6528816"/>
            <a:ext cx="13267944" cy="347472"/>
          </a:xfrm>
          <a:prstGeom prst="rect">
            <a:avLst/>
          </a:prstGeom>
          <a:noFill/>
          <a:ln/>
        </p:spPr>
        <p:txBody>
          <a:bodyPr wrap="none" lIns="0" tIns="0" rIns="0" bIns="0" rtlCol="0" anchor="ctr"/>
          <a:lstStyle/>
          <a:p>
            <a:pPr algn="l" indent="0" marL="0">
              <a:lnSpc>
                <a:spcPts val="2680"/>
              </a:lnSpc>
              <a:buNone/>
            </a:pPr>
            <a:r>
              <a:rPr lang="en-US" sz="1920" dirty="0">
                <a:solidFill>
                  <a:srgbClr val="FFF4E4"/>
                </a:solidFill>
                <a:latin typeface="思源黑体-思源黑体-Light" pitchFamily="34" charset="0"/>
                <a:ea typeface="思源黑体-思源黑体-Light" pitchFamily="34" charset="-122"/>
                <a:cs typeface="思源黑体-思源黑体-Light" pitchFamily="34" charset="-120"/>
              </a:rPr>
              <a:t>                                                                                                                                                                                                         Yamuna D                                                                                                                                                                                   </a:t>
            </a:r>
            <a:endParaRPr lang="en-US" sz="19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660136" y="1975104"/>
            <a:ext cx="8293608" cy="1225296"/>
          </a:xfrm>
          <a:prstGeom prst="rect">
            <a:avLst/>
          </a:prstGeom>
          <a:noFill/>
          <a:ln/>
        </p:spPr>
        <p:txBody>
          <a:bodyPr wrap="square" lIns="0" tIns="0" rIns="0" bIns="0" rtlCol="0" anchor="ctr"/>
          <a:lstStyle/>
          <a:p>
            <a:pPr algn="l" indent="0" marL="0">
              <a:lnSpc>
                <a:spcPts val="4800"/>
              </a:lnSpc>
              <a:buNone/>
            </a:pPr>
            <a:r>
              <a:rPr lang="en-US" sz="3840" dirty="0">
                <a:solidFill>
                  <a:srgbClr val="BD9B78"/>
                </a:solidFill>
                <a:latin typeface="思源黑体-思源黑体-ExtraBold" pitchFamily="34" charset="0"/>
                <a:ea typeface="思源黑体-思源黑体-ExtraBold" pitchFamily="34" charset="-122"/>
                <a:cs typeface="思源黑体-思源黑体-ExtraBold" pitchFamily="34" charset="-120"/>
              </a:rPr>
              <a:t>9. Module 4: User Profile &amp; Digital Twin Simulation</a:t>
            </a:r>
            <a:endParaRPr lang="en-US" sz="3840" dirty="0"/>
          </a:p>
        </p:txBody>
      </p:sp>
      <p:sp>
        <p:nvSpPr>
          <p:cNvPr id="5" name="Text 1"/>
          <p:cNvSpPr/>
          <p:nvPr/>
        </p:nvSpPr>
        <p:spPr>
          <a:xfrm>
            <a:off x="5660136" y="3410712"/>
            <a:ext cx="8293608" cy="274320"/>
          </a:xfrm>
          <a:prstGeom prst="rect">
            <a:avLst/>
          </a:prstGeom>
          <a:noFill/>
          <a:ln/>
        </p:spPr>
        <p:txBody>
          <a:bodyPr wrap="none" lIns="0" tIns="0" rIns="0" bIns="0" rtlCol="0" anchor="ctr"/>
          <a:lstStyle/>
          <a:p>
            <a:pPr algn="l" indent="0" marL="0">
              <a:lnSpc>
                <a:spcPts val="2150"/>
              </a:lnSpc>
              <a:buNone/>
            </a:pPr>
            <a:endParaRPr lang="en-US" sz="1530" dirty="0"/>
          </a:p>
        </p:txBody>
      </p:sp>
      <p:sp>
        <p:nvSpPr>
          <p:cNvPr id="6" name="Text 2"/>
          <p:cNvSpPr/>
          <p:nvPr/>
        </p:nvSpPr>
        <p:spPr>
          <a:xfrm>
            <a:off x="5660136" y="3904488"/>
            <a:ext cx="8293608" cy="274320"/>
          </a:xfrm>
          <a:prstGeom prst="rect">
            <a:avLst/>
          </a:prstGeom>
          <a:noFill/>
          <a:ln/>
        </p:spPr>
        <p:txBody>
          <a:bodyPr wrap="none" lIns="0" tIns="0" rIns="0" bIns="0" rtlCol="0" anchor="ctr"/>
          <a:lstStyle/>
          <a:p>
            <a:pPr algn="l" indent="0" marL="0">
              <a:lnSpc>
                <a:spcPts val="2150"/>
              </a:lnSpc>
              <a:buNone/>
            </a:pPr>
            <a:endParaRPr lang="en-US" sz="1530" dirty="0"/>
          </a:p>
        </p:txBody>
      </p:sp>
      <p:sp>
        <p:nvSpPr>
          <p:cNvPr id="7" name="Text 3"/>
          <p:cNvSpPr/>
          <p:nvPr/>
        </p:nvSpPr>
        <p:spPr>
          <a:xfrm>
            <a:off x="5660136" y="4398264"/>
            <a:ext cx="8293608" cy="612648"/>
          </a:xfrm>
          <a:prstGeom prst="rect">
            <a:avLst/>
          </a:prstGeom>
          <a:noFill/>
          <a:ln/>
        </p:spPr>
        <p:txBody>
          <a:bodyPr wrap="squar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Displays user details, route history, and performance stats. Simulates real-time city traffic using digital twin environment. </a:t>
            </a:r>
            <a:endParaRPr lang="en-US" sz="1920" dirty="0"/>
          </a:p>
        </p:txBody>
      </p:sp>
      <p:sp>
        <p:nvSpPr>
          <p:cNvPr id="8" name="Text 4"/>
          <p:cNvSpPr/>
          <p:nvPr/>
        </p:nvSpPr>
        <p:spPr>
          <a:xfrm>
            <a:off x="5660136" y="5221224"/>
            <a:ext cx="8293608" cy="310896"/>
          </a:xfrm>
          <a:prstGeom prst="rect">
            <a:avLst/>
          </a:prstGeom>
          <a:noFill/>
          <a:ln/>
        </p:spPr>
        <p:txBody>
          <a:bodyPr wrap="non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Visualizes AI-driven route planning and traffic behavior. </a:t>
            </a:r>
            <a:endParaRPr lang="en-US" sz="1920" dirty="0"/>
          </a:p>
        </p:txBody>
      </p:sp>
      <p:sp>
        <p:nvSpPr>
          <p:cNvPr id="9" name="Text 5"/>
          <p:cNvSpPr/>
          <p:nvPr/>
        </p:nvSpPr>
        <p:spPr>
          <a:xfrm>
            <a:off x="5660136" y="5742432"/>
            <a:ext cx="8293608" cy="310896"/>
          </a:xfrm>
          <a:prstGeom prst="rect">
            <a:avLst/>
          </a:prstGeom>
          <a:noFill/>
          <a:ln/>
        </p:spPr>
        <p:txBody>
          <a:bodyPr wrap="non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Provides realistic testing before real-world deployment.</a:t>
            </a:r>
            <a:endParaRPr lang="en-US" sz="192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685800" y="2368296"/>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BD9B78"/>
                </a:solidFill>
                <a:latin typeface="思源黑体-思源黑体-ExtraBold" pitchFamily="34" charset="0"/>
                <a:ea typeface="思源黑体-思源黑体-ExtraBold" pitchFamily="34" charset="-122"/>
                <a:cs typeface="思源黑体-思源黑体-ExtraBold" pitchFamily="34" charset="-120"/>
              </a:rPr>
              <a:t>10. Results &amp; Expected Outcomes</a:t>
            </a:r>
            <a:endParaRPr lang="en-US" sz="3840" dirty="0"/>
          </a:p>
        </p:txBody>
      </p:sp>
      <p:sp>
        <p:nvSpPr>
          <p:cNvPr id="5" name="Text 1"/>
          <p:cNvSpPr/>
          <p:nvPr/>
        </p:nvSpPr>
        <p:spPr>
          <a:xfrm>
            <a:off x="685800" y="3200400"/>
            <a:ext cx="8293608" cy="274320"/>
          </a:xfrm>
          <a:prstGeom prst="rect">
            <a:avLst/>
          </a:prstGeom>
          <a:noFill/>
          <a:ln/>
        </p:spPr>
        <p:txBody>
          <a:bodyPr wrap="none" lIns="0" tIns="0" rIns="0" bIns="0" rtlCol="0" anchor="ctr"/>
          <a:lstStyle/>
          <a:p>
            <a:pPr algn="l" indent="0" marL="0">
              <a:lnSpc>
                <a:spcPts val="2150"/>
              </a:lnSpc>
              <a:buNone/>
            </a:pPr>
            <a:endParaRPr lang="en-US" sz="1530" dirty="0"/>
          </a:p>
        </p:txBody>
      </p:sp>
      <p:sp>
        <p:nvSpPr>
          <p:cNvPr id="6" name="Text 2"/>
          <p:cNvSpPr/>
          <p:nvPr/>
        </p:nvSpPr>
        <p:spPr>
          <a:xfrm>
            <a:off x="685800" y="3694176"/>
            <a:ext cx="8293608" cy="310896"/>
          </a:xfrm>
          <a:prstGeom prst="rect">
            <a:avLst/>
          </a:prstGeom>
          <a:noFill/>
          <a:ln/>
        </p:spPr>
        <p:txBody>
          <a:bodyPr wrap="non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AI engine successfully predicts shortest congestion-free routes. </a:t>
            </a:r>
            <a:endParaRPr lang="en-US" sz="1920" dirty="0"/>
          </a:p>
        </p:txBody>
      </p:sp>
      <p:sp>
        <p:nvSpPr>
          <p:cNvPr id="7" name="Text 3"/>
          <p:cNvSpPr/>
          <p:nvPr/>
        </p:nvSpPr>
        <p:spPr>
          <a:xfrm>
            <a:off x="685800" y="4215384"/>
            <a:ext cx="8293608" cy="612648"/>
          </a:xfrm>
          <a:prstGeom prst="rect">
            <a:avLst/>
          </a:prstGeom>
          <a:noFill/>
          <a:ln/>
        </p:spPr>
        <p:txBody>
          <a:bodyPr wrap="squar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Dynamic signal control reduces emergency response time by ~40%.</a:t>
            </a:r>
            <a:endParaRPr lang="en-US" sz="1920" dirty="0"/>
          </a:p>
        </p:txBody>
      </p:sp>
      <p:sp>
        <p:nvSpPr>
          <p:cNvPr id="8" name="Text 4"/>
          <p:cNvSpPr/>
          <p:nvPr/>
        </p:nvSpPr>
        <p:spPr>
          <a:xfrm>
            <a:off x="685800" y="5047488"/>
            <a:ext cx="8293608" cy="612648"/>
          </a:xfrm>
          <a:prstGeom prst="rect">
            <a:avLst/>
          </a:prstGeom>
          <a:noFill/>
          <a:ln/>
        </p:spPr>
        <p:txBody>
          <a:bodyPr wrap="squar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Enhanced visibility for city administrators through analytics. Forms the foundation for Smart City Emergency Management.</a:t>
            </a:r>
            <a:endParaRPr lang="en-US" sz="192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5660136" y="3328416"/>
            <a:ext cx="8293608" cy="1188720"/>
          </a:xfrm>
          <a:prstGeom prst="rect">
            <a:avLst/>
          </a:prstGeom>
        </p:spPr>
      </p:pic>
      <p:pic>
        <p:nvPicPr>
          <p:cNvPr id="5" name="Image 3" descr="preencoded.png">    </p:cNvPr>
          <p:cNvPicPr>
            <a:picLocks noChangeAspect="1"/>
          </p:cNvPicPr>
          <p:nvPr/>
        </p:nvPicPr>
        <p:blipFill>
          <a:blip r:embed="rId4"/>
          <a:stretch>
            <a:fillRect/>
          </a:stretch>
        </p:blipFill>
        <p:spPr>
          <a:xfrm>
            <a:off x="5660136" y="4690872"/>
            <a:ext cx="8293608" cy="1188720"/>
          </a:xfrm>
          <a:prstGeom prst="rect">
            <a:avLst/>
          </a:prstGeom>
        </p:spPr>
      </p:pic>
      <p:pic>
        <p:nvPicPr>
          <p:cNvPr id="6" name="Image 4" descr="preencoded.png">    </p:cNvPr>
          <p:cNvPicPr>
            <a:picLocks noChangeAspect="1"/>
          </p:cNvPicPr>
          <p:nvPr/>
        </p:nvPicPr>
        <p:blipFill>
          <a:blip r:embed="rId5"/>
          <a:stretch>
            <a:fillRect/>
          </a:stretch>
        </p:blipFill>
        <p:spPr>
          <a:xfrm>
            <a:off x="5660136" y="6044184"/>
            <a:ext cx="8293608" cy="1188720"/>
          </a:xfrm>
          <a:prstGeom prst="rect">
            <a:avLst/>
          </a:prstGeom>
        </p:spPr>
      </p:pic>
      <p:pic>
        <p:nvPicPr>
          <p:cNvPr id="7" name="Image 5" descr="preencoded.png">    </p:cNvPr>
          <p:cNvPicPr>
            <a:picLocks noChangeAspect="1"/>
          </p:cNvPicPr>
          <p:nvPr/>
        </p:nvPicPr>
        <p:blipFill>
          <a:blip r:embed="rId6"/>
          <a:stretch>
            <a:fillRect/>
          </a:stretch>
        </p:blipFill>
        <p:spPr>
          <a:xfrm>
            <a:off x="5870448" y="4059936"/>
            <a:ext cx="7882128" cy="246888"/>
          </a:xfrm>
          <a:prstGeom prst="rect">
            <a:avLst/>
          </a:prstGeom>
        </p:spPr>
      </p:pic>
      <p:pic>
        <p:nvPicPr>
          <p:cNvPr id="8" name="Image 6" descr="preencoded.png">    </p:cNvPr>
          <p:cNvPicPr>
            <a:picLocks noChangeAspect="1"/>
          </p:cNvPicPr>
          <p:nvPr/>
        </p:nvPicPr>
        <p:blipFill>
          <a:blip r:embed="rId7"/>
          <a:stretch>
            <a:fillRect/>
          </a:stretch>
        </p:blipFill>
        <p:spPr>
          <a:xfrm>
            <a:off x="5870448" y="5422392"/>
            <a:ext cx="7882128" cy="246888"/>
          </a:xfrm>
          <a:prstGeom prst="rect">
            <a:avLst/>
          </a:prstGeom>
        </p:spPr>
      </p:pic>
      <p:pic>
        <p:nvPicPr>
          <p:cNvPr id="9" name="Image 7" descr="preencoded.png">    </p:cNvPr>
          <p:cNvPicPr>
            <a:picLocks noChangeAspect="1"/>
          </p:cNvPicPr>
          <p:nvPr/>
        </p:nvPicPr>
        <p:blipFill>
          <a:blip r:embed="rId8"/>
          <a:stretch>
            <a:fillRect/>
          </a:stretch>
        </p:blipFill>
        <p:spPr>
          <a:xfrm>
            <a:off x="5870448" y="6775704"/>
            <a:ext cx="7882128" cy="246888"/>
          </a:xfrm>
          <a:prstGeom prst="rect">
            <a:avLst/>
          </a:prstGeom>
        </p:spPr>
      </p:pic>
      <p:pic>
        <p:nvPicPr>
          <p:cNvPr id="10" name="Image 8" descr="preencoded.png">    </p:cNvPr>
          <p:cNvPicPr>
            <a:picLocks noChangeAspect="1"/>
          </p:cNvPicPr>
          <p:nvPr/>
        </p:nvPicPr>
        <p:blipFill>
          <a:blip r:embed="rId9"/>
          <a:stretch>
            <a:fillRect/>
          </a:stretch>
        </p:blipFill>
        <p:spPr>
          <a:xfrm>
            <a:off x="5852160" y="3520440"/>
            <a:ext cx="384048" cy="384048"/>
          </a:xfrm>
          <a:prstGeom prst="rect">
            <a:avLst/>
          </a:prstGeom>
        </p:spPr>
      </p:pic>
      <p:pic>
        <p:nvPicPr>
          <p:cNvPr id="11" name="Image 9" descr="preencoded.png">    </p:cNvPr>
          <p:cNvPicPr>
            <a:picLocks noChangeAspect="1"/>
          </p:cNvPicPr>
          <p:nvPr/>
        </p:nvPicPr>
        <p:blipFill>
          <a:blip r:embed="rId10"/>
          <a:stretch>
            <a:fillRect/>
          </a:stretch>
        </p:blipFill>
        <p:spPr>
          <a:xfrm>
            <a:off x="5852160" y="4873752"/>
            <a:ext cx="384048" cy="384048"/>
          </a:xfrm>
          <a:prstGeom prst="rect">
            <a:avLst/>
          </a:prstGeom>
        </p:spPr>
      </p:pic>
      <p:pic>
        <p:nvPicPr>
          <p:cNvPr id="12" name="Image 10" descr="preencoded.png">    </p:cNvPr>
          <p:cNvPicPr>
            <a:picLocks noChangeAspect="1"/>
          </p:cNvPicPr>
          <p:nvPr/>
        </p:nvPicPr>
        <p:blipFill>
          <a:blip r:embed="rId11"/>
          <a:stretch>
            <a:fillRect/>
          </a:stretch>
        </p:blipFill>
        <p:spPr>
          <a:xfrm>
            <a:off x="5852160" y="6236208"/>
            <a:ext cx="384048" cy="384048"/>
          </a:xfrm>
          <a:prstGeom prst="rect">
            <a:avLst/>
          </a:prstGeom>
        </p:spPr>
      </p:pic>
      <p:sp>
        <p:nvSpPr>
          <p:cNvPr id="13" name="Text 0"/>
          <p:cNvSpPr/>
          <p:nvPr/>
        </p:nvSpPr>
        <p:spPr>
          <a:xfrm>
            <a:off x="5660136" y="813816"/>
            <a:ext cx="8293608" cy="1106424"/>
          </a:xfrm>
          <a:prstGeom prst="rect">
            <a:avLst/>
          </a:prstGeom>
          <a:noFill/>
          <a:ln/>
        </p:spPr>
        <p:txBody>
          <a:bodyPr wrap="square" lIns="0" tIns="0" rIns="0" bIns="0" rtlCol="0" anchor="ctr"/>
          <a:lstStyle/>
          <a:p>
            <a:pPr algn="l" indent="0" marL="0">
              <a:lnSpc>
                <a:spcPts val="4310"/>
              </a:lnSpc>
              <a:buNone/>
            </a:pPr>
            <a:r>
              <a:rPr lang="en-US" sz="3450" dirty="0">
                <a:solidFill>
                  <a:srgbClr val="BD9B78"/>
                </a:solidFill>
                <a:latin typeface="思源黑体-思源黑体-ExtraBold" pitchFamily="34" charset="0"/>
                <a:ea typeface="思源黑体-思源黑体-ExtraBold" pitchFamily="34" charset="-122"/>
                <a:cs typeface="思源黑体-思源黑体-ExtraBold" pitchFamily="34" charset="-120"/>
              </a:rPr>
              <a:t>11. Conclusion &amp; Future Enhancements</a:t>
            </a:r>
            <a:endParaRPr lang="en-US" sz="3450" dirty="0"/>
          </a:p>
        </p:txBody>
      </p:sp>
      <p:sp>
        <p:nvSpPr>
          <p:cNvPr id="14" name="Text 1"/>
          <p:cNvSpPr/>
          <p:nvPr/>
        </p:nvSpPr>
        <p:spPr>
          <a:xfrm>
            <a:off x="5660136" y="2112264"/>
            <a:ext cx="8293608" cy="548640"/>
          </a:xfrm>
          <a:prstGeom prst="rect">
            <a:avLst/>
          </a:prstGeom>
          <a:noFill/>
          <a:ln/>
        </p:spPr>
        <p:txBody>
          <a:bodyPr wrap="square" lIns="0" tIns="0" rIns="0" bIns="0" rtlCol="0" anchor="ctr"/>
          <a:lstStyle/>
          <a:p>
            <a:pPr algn="l" indent="0" marL="0">
              <a:lnSpc>
                <a:spcPts val="2150"/>
              </a:lnSpc>
              <a:buNone/>
            </a:pPr>
            <a:r>
              <a:rPr lang="en-US" sz="1720" dirty="0">
                <a:solidFill>
                  <a:srgbClr val="BD9B78"/>
                </a:solidFill>
                <a:latin typeface="思源黑体-思源黑体-ExtraBold" pitchFamily="34" charset="0"/>
                <a:ea typeface="思源黑体-思源黑体-ExtraBold" pitchFamily="34" charset="-122"/>
                <a:cs typeface="思源黑体-思源黑体-ExtraBold" pitchFamily="34" charset="-120"/>
              </a:rPr>
              <a:t>Conclusion: Developed a functional AI-driven prototype that integrates routing, IoT, and analytics for emergency vehicles.</a:t>
            </a:r>
            <a:endParaRPr lang="en-US" sz="1720" dirty="0"/>
          </a:p>
        </p:txBody>
      </p:sp>
      <p:sp>
        <p:nvSpPr>
          <p:cNvPr id="15" name="Text 2"/>
          <p:cNvSpPr/>
          <p:nvPr/>
        </p:nvSpPr>
        <p:spPr>
          <a:xfrm>
            <a:off x="5660136" y="2852928"/>
            <a:ext cx="8293608" cy="274320"/>
          </a:xfrm>
          <a:prstGeom prst="rect">
            <a:avLst/>
          </a:prstGeom>
          <a:noFill/>
          <a:ln/>
        </p:spPr>
        <p:txBody>
          <a:bodyPr wrap="none" lIns="0" tIns="0" rIns="0" bIns="0" rtlCol="0" anchor="ctr"/>
          <a:lstStyle/>
          <a:p>
            <a:pPr algn="l" indent="0" marL="0">
              <a:lnSpc>
                <a:spcPts val="2150"/>
              </a:lnSpc>
              <a:buNone/>
            </a:pPr>
            <a:r>
              <a:rPr lang="en-US" sz="1720" dirty="0">
                <a:solidFill>
                  <a:srgbClr val="BD9B78"/>
                </a:solidFill>
                <a:latin typeface="思源黑体-思源黑体-ExtraBold" pitchFamily="34" charset="0"/>
                <a:ea typeface="思源黑体-思源黑体-ExtraBold" pitchFamily="34" charset="-122"/>
                <a:cs typeface="思源黑体-思源黑体-ExtraBold" pitchFamily="34" charset="-120"/>
              </a:rPr>
              <a:t>Future Enhancements:</a:t>
            </a:r>
            <a:endParaRPr lang="en-US" sz="1720" dirty="0"/>
          </a:p>
        </p:txBody>
      </p:sp>
      <p:sp>
        <p:nvSpPr>
          <p:cNvPr id="16" name="Text 3"/>
          <p:cNvSpPr/>
          <p:nvPr/>
        </p:nvSpPr>
        <p:spPr>
          <a:xfrm>
            <a:off x="5980176" y="3557016"/>
            <a:ext cx="128016" cy="320040"/>
          </a:xfrm>
          <a:prstGeom prst="rect">
            <a:avLst/>
          </a:prstGeom>
          <a:noFill/>
          <a:ln/>
        </p:spPr>
        <p:txBody>
          <a:bodyPr wrap="none" lIns="0" tIns="0" rIns="0" bIns="0" rtlCol="0" anchor="ctr"/>
          <a:lstStyle/>
          <a:p>
            <a:pPr algn="l" indent="0" marL="0">
              <a:lnSpc>
                <a:spcPts val="2070"/>
              </a:lnSpc>
              <a:buNone/>
            </a:pPr>
            <a:r>
              <a:rPr lang="en-US" sz="1720" dirty="0">
                <a:solidFill>
                  <a:srgbClr val="242424"/>
                </a:solidFill>
                <a:latin typeface="思源黑体-思源黑体-Light" pitchFamily="34" charset="0"/>
                <a:ea typeface="思源黑体-思源黑体-Light" pitchFamily="34" charset="-122"/>
                <a:cs typeface="思源黑体-思源黑体-Light" pitchFamily="34" charset="-120"/>
              </a:rPr>
              <a:t>1</a:t>
            </a:r>
            <a:endParaRPr lang="en-US" sz="1720" dirty="0"/>
          </a:p>
        </p:txBody>
      </p:sp>
      <p:sp>
        <p:nvSpPr>
          <p:cNvPr id="17" name="Text 4"/>
          <p:cNvSpPr/>
          <p:nvPr/>
        </p:nvSpPr>
        <p:spPr>
          <a:xfrm>
            <a:off x="5870448" y="4059936"/>
            <a:ext cx="7882128" cy="246888"/>
          </a:xfrm>
          <a:prstGeom prst="rect">
            <a:avLst/>
          </a:prstGeom>
          <a:noFill/>
          <a:ln/>
        </p:spPr>
        <p:txBody>
          <a:bodyPr wrap="none" lIns="0" tIns="0" rIns="0" bIns="0" rtlCol="0" anchor="ctr"/>
          <a:lstStyle/>
          <a:p>
            <a:pPr algn="l" indent="0" marL="0">
              <a:lnSpc>
                <a:spcPts val="1930"/>
              </a:lnSpc>
              <a:buNone/>
            </a:pPr>
            <a:r>
              <a:rPr lang="en-US" sz="1380" dirty="0">
                <a:solidFill>
                  <a:srgbClr val="FFF4E4"/>
                </a:solidFill>
                <a:latin typeface="思源黑体-思源黑体-Light" pitchFamily="34" charset="0"/>
                <a:ea typeface="思源黑体-思源黑体-Light" pitchFamily="34" charset="-122"/>
                <a:cs typeface="思源黑体-思源黑体-Light" pitchFamily="34" charset="-120"/>
              </a:rPr>
              <a:t>Integrate real-time 5G V2V communication.</a:t>
            </a:r>
            <a:endParaRPr lang="en-US" sz="1380" dirty="0"/>
          </a:p>
        </p:txBody>
      </p:sp>
      <p:sp>
        <p:nvSpPr>
          <p:cNvPr id="18" name="Text 5"/>
          <p:cNvSpPr/>
          <p:nvPr/>
        </p:nvSpPr>
        <p:spPr>
          <a:xfrm>
            <a:off x="5980176" y="4910328"/>
            <a:ext cx="128016" cy="320040"/>
          </a:xfrm>
          <a:prstGeom prst="rect">
            <a:avLst/>
          </a:prstGeom>
          <a:noFill/>
          <a:ln/>
        </p:spPr>
        <p:txBody>
          <a:bodyPr wrap="none" lIns="0" tIns="0" rIns="0" bIns="0" rtlCol="0" anchor="ctr"/>
          <a:lstStyle/>
          <a:p>
            <a:pPr algn="l" indent="0" marL="0">
              <a:lnSpc>
                <a:spcPts val="2070"/>
              </a:lnSpc>
              <a:buNone/>
            </a:pPr>
            <a:r>
              <a:rPr lang="en-US" sz="1720" dirty="0">
                <a:solidFill>
                  <a:srgbClr val="242424"/>
                </a:solidFill>
                <a:latin typeface="思源黑体-思源黑体-Light" pitchFamily="34" charset="0"/>
                <a:ea typeface="思源黑体-思源黑体-Light" pitchFamily="34" charset="-122"/>
                <a:cs typeface="思源黑体-思源黑体-Light" pitchFamily="34" charset="-120"/>
              </a:rPr>
              <a:t>2</a:t>
            </a:r>
            <a:endParaRPr lang="en-US" sz="1720" dirty="0"/>
          </a:p>
        </p:txBody>
      </p:sp>
      <p:sp>
        <p:nvSpPr>
          <p:cNvPr id="19" name="Text 6"/>
          <p:cNvSpPr/>
          <p:nvPr/>
        </p:nvSpPr>
        <p:spPr>
          <a:xfrm>
            <a:off x="5870448" y="5422392"/>
            <a:ext cx="7882128" cy="246888"/>
          </a:xfrm>
          <a:prstGeom prst="rect">
            <a:avLst/>
          </a:prstGeom>
          <a:noFill/>
          <a:ln/>
        </p:spPr>
        <p:txBody>
          <a:bodyPr wrap="none" lIns="0" tIns="0" rIns="0" bIns="0" rtlCol="0" anchor="ctr"/>
          <a:lstStyle/>
          <a:p>
            <a:pPr algn="l" indent="0" marL="0">
              <a:lnSpc>
                <a:spcPts val="1930"/>
              </a:lnSpc>
              <a:buNone/>
            </a:pPr>
            <a:r>
              <a:rPr lang="en-US" sz="1380" dirty="0">
                <a:solidFill>
                  <a:srgbClr val="FFF4E4"/>
                </a:solidFill>
                <a:latin typeface="思源黑体-思源黑体-Light" pitchFamily="34" charset="0"/>
                <a:ea typeface="思源黑体-思源黑体-Light" pitchFamily="34" charset="-122"/>
                <a:cs typeface="思源黑体-思源黑体-Light" pitchFamily="34" charset="-120"/>
              </a:rPr>
              <a:t>Implement in partnership with municipal traffic systems.</a:t>
            </a:r>
            <a:endParaRPr lang="en-US" sz="1380" dirty="0"/>
          </a:p>
        </p:txBody>
      </p:sp>
      <p:sp>
        <p:nvSpPr>
          <p:cNvPr id="20" name="Text 7"/>
          <p:cNvSpPr/>
          <p:nvPr/>
        </p:nvSpPr>
        <p:spPr>
          <a:xfrm>
            <a:off x="5980176" y="6272784"/>
            <a:ext cx="128016" cy="320040"/>
          </a:xfrm>
          <a:prstGeom prst="rect">
            <a:avLst/>
          </a:prstGeom>
          <a:noFill/>
          <a:ln/>
        </p:spPr>
        <p:txBody>
          <a:bodyPr wrap="none" lIns="0" tIns="0" rIns="0" bIns="0" rtlCol="0" anchor="ctr"/>
          <a:lstStyle/>
          <a:p>
            <a:pPr algn="l" indent="0" marL="0">
              <a:lnSpc>
                <a:spcPts val="2070"/>
              </a:lnSpc>
              <a:buNone/>
            </a:pPr>
            <a:r>
              <a:rPr lang="en-US" sz="1720" dirty="0">
                <a:solidFill>
                  <a:srgbClr val="242424"/>
                </a:solidFill>
                <a:latin typeface="思源黑体-思源黑体-Light" pitchFamily="34" charset="0"/>
                <a:ea typeface="思源黑体-思源黑体-Light" pitchFamily="34" charset="-122"/>
                <a:cs typeface="思源黑体-思源黑体-Light" pitchFamily="34" charset="-120"/>
              </a:rPr>
              <a:t>3</a:t>
            </a:r>
            <a:endParaRPr lang="en-US" sz="1720" dirty="0"/>
          </a:p>
        </p:txBody>
      </p:sp>
      <p:sp>
        <p:nvSpPr>
          <p:cNvPr id="21" name="Text 8"/>
          <p:cNvSpPr/>
          <p:nvPr/>
        </p:nvSpPr>
        <p:spPr>
          <a:xfrm>
            <a:off x="5870448" y="6775704"/>
            <a:ext cx="7882128" cy="246888"/>
          </a:xfrm>
          <a:prstGeom prst="rect">
            <a:avLst/>
          </a:prstGeom>
          <a:noFill/>
          <a:ln/>
        </p:spPr>
        <p:txBody>
          <a:bodyPr wrap="none" lIns="0" tIns="0" rIns="0" bIns="0" rtlCol="0" anchor="ctr"/>
          <a:lstStyle/>
          <a:p>
            <a:pPr algn="l" indent="0" marL="0">
              <a:lnSpc>
                <a:spcPts val="1930"/>
              </a:lnSpc>
              <a:buNone/>
            </a:pPr>
            <a:r>
              <a:rPr lang="en-US" sz="1380" dirty="0">
                <a:solidFill>
                  <a:srgbClr val="FFF4E4"/>
                </a:solidFill>
                <a:latin typeface="思源黑体-思源黑体-Light" pitchFamily="34" charset="0"/>
                <a:ea typeface="思源黑体-思源黑体-Light" pitchFamily="34" charset="-122"/>
                <a:cs typeface="思源黑体-思源黑体-Light" pitchFamily="34" charset="-120"/>
              </a:rPr>
              <a:t>Expand AI model for multi-vehicle coordination and disaster management.</a:t>
            </a:r>
            <a:endParaRPr lang="en-US" sz="13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algn="ctr" indent="0" marL="0">
              <a:lnSpc>
                <a:spcPts val="6620"/>
              </a:lnSpc>
              <a:buNone/>
            </a:pPr>
            <a:r>
              <a:rPr lang="en-US" sz="5290" dirty="0">
                <a:solidFill>
                  <a:srgbClr val="BD9B78"/>
                </a:solidFill>
                <a:latin typeface="思源黑体-思源黑体-ExtraBold" pitchFamily="34" charset="0"/>
                <a:ea typeface="思源黑体-思源黑体-ExtraBold" pitchFamily="34" charset="-122"/>
                <a:cs typeface="思源黑体-思源黑体-ExtraBold" pitchFamily="34" charset="-120"/>
              </a:rPr>
              <a:t>Thank You</a:t>
            </a:r>
            <a:endParaRPr lang="en-US" sz="52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685800" y="2496312"/>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BD9B78"/>
                </a:solidFill>
                <a:latin typeface="思源黑体-思源黑体-ExtraBold" pitchFamily="34" charset="0"/>
                <a:ea typeface="思源黑体-思源黑体-ExtraBold" pitchFamily="34" charset="-122"/>
                <a:cs typeface="思源黑体-思源黑体-ExtraBold" pitchFamily="34" charset="-120"/>
              </a:rPr>
              <a:t>1. Introduction</a:t>
            </a:r>
            <a:endParaRPr lang="en-US" sz="3840" dirty="0"/>
          </a:p>
        </p:txBody>
      </p:sp>
      <p:sp>
        <p:nvSpPr>
          <p:cNvPr id="5" name="Text 1"/>
          <p:cNvSpPr/>
          <p:nvPr/>
        </p:nvSpPr>
        <p:spPr>
          <a:xfrm>
            <a:off x="685800" y="3328416"/>
            <a:ext cx="8293608" cy="2203704"/>
          </a:xfrm>
          <a:prstGeom prst="rect">
            <a:avLst/>
          </a:prstGeom>
          <a:noFill/>
          <a:ln/>
        </p:spPr>
        <p:txBody>
          <a:bodyPr wrap="square" lIns="0" tIns="0" rIns="0" bIns="0" rtlCol="0" anchor="ctr"/>
          <a:lstStyle/>
          <a:p>
            <a:pPr algn="l" indent="0" marL="0">
              <a:lnSpc>
                <a:spcPts val="2880"/>
              </a:lnSpc>
              <a:buNone/>
            </a:pPr>
            <a:r>
              <a:rPr lang="en-US" sz="2300" dirty="0">
                <a:solidFill>
                  <a:srgbClr val="BD9B78"/>
                </a:solidFill>
                <a:latin typeface="思源黑体-思源黑体-ExtraBold" pitchFamily="34" charset="0"/>
                <a:ea typeface="思源黑体-思源黑体-ExtraBold" pitchFamily="34" charset="-122"/>
                <a:cs typeface="思源黑体-思源黑体-ExtraBold" pitchFamily="34" charset="-120"/>
              </a:rPr>
              <a:t>Emergency response vehicles often face heavy delays due to congestion. Manual traffic coordination reduces efficiency and delays rescue operations. Lack of intelligent route prioritization affects response time and public safety. Our system introduces an AI-powered adaptive routing solution for emergency mobility.</a:t>
            </a:r>
            <a:endParaRPr lang="en-US" sz="2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660136" y="2496312"/>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BD9B78"/>
                </a:solidFill>
                <a:latin typeface="思源黑体-思源黑体-ExtraBold" pitchFamily="34" charset="0"/>
                <a:ea typeface="思源黑体-思源黑体-ExtraBold" pitchFamily="34" charset="-122"/>
                <a:cs typeface="思源黑体-思源黑体-ExtraBold" pitchFamily="34" charset="-120"/>
              </a:rPr>
              <a:t>2. Problem Statement</a:t>
            </a:r>
            <a:endParaRPr lang="en-US" sz="3840" dirty="0"/>
          </a:p>
        </p:txBody>
      </p:sp>
      <p:sp>
        <p:nvSpPr>
          <p:cNvPr id="5" name="Text 1"/>
          <p:cNvSpPr/>
          <p:nvPr/>
        </p:nvSpPr>
        <p:spPr>
          <a:xfrm>
            <a:off x="5660136" y="3328416"/>
            <a:ext cx="8293608" cy="274320"/>
          </a:xfrm>
          <a:prstGeom prst="rect">
            <a:avLst/>
          </a:prstGeom>
          <a:noFill/>
          <a:ln/>
        </p:spPr>
        <p:txBody>
          <a:bodyPr wrap="none" lIns="0" tIns="0" rIns="0" bIns="0" rtlCol="0" anchor="ctr"/>
          <a:lstStyle/>
          <a:p>
            <a:pPr algn="l" indent="0" marL="0">
              <a:lnSpc>
                <a:spcPts val="2150"/>
              </a:lnSpc>
              <a:buNone/>
            </a:pPr>
            <a:endParaRPr lang="en-US" sz="1530" dirty="0"/>
          </a:p>
        </p:txBody>
      </p:sp>
      <p:sp>
        <p:nvSpPr>
          <p:cNvPr id="6" name="Text 2"/>
          <p:cNvSpPr/>
          <p:nvPr/>
        </p:nvSpPr>
        <p:spPr>
          <a:xfrm>
            <a:off x="5660136" y="3813048"/>
            <a:ext cx="8293608" cy="274320"/>
          </a:xfrm>
          <a:prstGeom prst="rect">
            <a:avLst/>
          </a:prstGeom>
          <a:noFill/>
          <a:ln/>
        </p:spPr>
        <p:txBody>
          <a:bodyPr wrap="none" lIns="0" tIns="0" rIns="0" bIns="0" rtlCol="0" anchor="ctr"/>
          <a:lstStyle/>
          <a:p>
            <a:pPr algn="l" indent="0" marL="0">
              <a:lnSpc>
                <a:spcPts val="2150"/>
              </a:lnSpc>
              <a:buNone/>
            </a:pPr>
            <a:endParaRPr lang="en-US" sz="1530" dirty="0"/>
          </a:p>
        </p:txBody>
      </p:sp>
      <p:sp>
        <p:nvSpPr>
          <p:cNvPr id="7" name="Text 3"/>
          <p:cNvSpPr/>
          <p:nvPr/>
        </p:nvSpPr>
        <p:spPr>
          <a:xfrm>
            <a:off x="5660136" y="4306824"/>
            <a:ext cx="8293608" cy="1225296"/>
          </a:xfrm>
          <a:prstGeom prst="rect">
            <a:avLst/>
          </a:prstGeom>
          <a:noFill/>
          <a:ln/>
        </p:spPr>
        <p:txBody>
          <a:bodyPr wrap="square" lIns="0" tIns="0" rIns="0" bIns="0" rtlCol="0" anchor="ctr"/>
          <a:lstStyle/>
          <a:p>
            <a:pPr algn="l" indent="0" marL="0">
              <a:lnSpc>
                <a:spcPts val="2400"/>
              </a:lnSpc>
              <a:buNone/>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Emergency vehicles (ambulances, fire trucks, police) are frequently delayed due to traffic congestion, lack of coordination, and unaware drivers, which can lead to critical loss of time and life.</a:t>
            </a:r>
            <a:endParaRPr lang="en-US" sz="19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685800" y="1764792"/>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BD9B78"/>
                </a:solidFill>
                <a:latin typeface="思源黑体-思源黑体-ExtraBold" pitchFamily="34" charset="0"/>
                <a:ea typeface="思源黑体-思源黑体-ExtraBold" pitchFamily="34" charset="-122"/>
                <a:cs typeface="思源黑体-思源黑体-ExtraBold" pitchFamily="34" charset="-120"/>
              </a:rPr>
              <a:t>3. Proposed Solution</a:t>
            </a:r>
            <a:endParaRPr lang="en-US" sz="3840" dirty="0"/>
          </a:p>
        </p:txBody>
      </p:sp>
      <p:sp>
        <p:nvSpPr>
          <p:cNvPr id="5" name="Text 1"/>
          <p:cNvSpPr/>
          <p:nvPr/>
        </p:nvSpPr>
        <p:spPr>
          <a:xfrm>
            <a:off x="685800" y="2596896"/>
            <a:ext cx="8293608" cy="274320"/>
          </a:xfrm>
          <a:prstGeom prst="rect">
            <a:avLst/>
          </a:prstGeom>
          <a:noFill/>
          <a:ln/>
        </p:spPr>
        <p:txBody>
          <a:bodyPr wrap="none" lIns="0" tIns="0" rIns="0" bIns="0" rtlCol="0" anchor="ctr"/>
          <a:lstStyle/>
          <a:p>
            <a:pPr algn="l" indent="0" marL="0">
              <a:lnSpc>
                <a:spcPts val="2150"/>
              </a:lnSpc>
              <a:buNone/>
            </a:pPr>
            <a:endParaRPr lang="en-US" sz="1530" dirty="0"/>
          </a:p>
        </p:txBody>
      </p:sp>
      <p:sp>
        <p:nvSpPr>
          <p:cNvPr id="6" name="Text 2"/>
          <p:cNvSpPr/>
          <p:nvPr/>
        </p:nvSpPr>
        <p:spPr>
          <a:xfrm>
            <a:off x="685800" y="3090672"/>
            <a:ext cx="8293608" cy="274320"/>
          </a:xfrm>
          <a:prstGeom prst="rect">
            <a:avLst/>
          </a:prstGeom>
          <a:noFill/>
          <a:ln/>
        </p:spPr>
        <p:txBody>
          <a:bodyPr wrap="none" lIns="0" tIns="0" rIns="0" bIns="0" rtlCol="0" anchor="ctr"/>
          <a:lstStyle/>
          <a:p>
            <a:pPr algn="l" indent="0" marL="0">
              <a:lnSpc>
                <a:spcPts val="2150"/>
              </a:lnSpc>
              <a:buNone/>
            </a:pPr>
            <a:endParaRPr lang="en-US" sz="1530" dirty="0"/>
          </a:p>
        </p:txBody>
      </p:sp>
      <p:sp>
        <p:nvSpPr>
          <p:cNvPr id="7" name="Text 3"/>
          <p:cNvSpPr/>
          <p:nvPr/>
        </p:nvSpPr>
        <p:spPr>
          <a:xfrm>
            <a:off x="685800" y="3584448"/>
            <a:ext cx="8293608" cy="274320"/>
          </a:xfrm>
          <a:prstGeom prst="rect">
            <a:avLst/>
          </a:prstGeom>
          <a:noFill/>
          <a:ln/>
        </p:spPr>
        <p:txBody>
          <a:bodyPr wrap="none" lIns="0" tIns="0" rIns="0" bIns="0" rtlCol="0" anchor="ctr"/>
          <a:lstStyle/>
          <a:p>
            <a:pPr algn="l" indent="0" marL="0">
              <a:lnSpc>
                <a:spcPts val="2150"/>
              </a:lnSpc>
              <a:buNone/>
            </a:pPr>
            <a:endParaRPr lang="en-US" sz="1530" dirty="0"/>
          </a:p>
        </p:txBody>
      </p:sp>
      <p:sp>
        <p:nvSpPr>
          <p:cNvPr id="8" name="Text 4"/>
          <p:cNvSpPr/>
          <p:nvPr/>
        </p:nvSpPr>
        <p:spPr>
          <a:xfrm>
            <a:off x="685800" y="4069080"/>
            <a:ext cx="8293608" cy="612648"/>
          </a:xfrm>
          <a:prstGeom prst="rect">
            <a:avLst/>
          </a:prstGeom>
          <a:noFill/>
          <a:ln/>
        </p:spPr>
        <p:txBody>
          <a:bodyPr wrap="squar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An AI-based neuro-adaptive system that dynamically optimizes routes.</a:t>
            </a:r>
            <a:endParaRPr lang="en-US" sz="1920" dirty="0"/>
          </a:p>
        </p:txBody>
      </p:sp>
      <p:sp>
        <p:nvSpPr>
          <p:cNvPr id="9" name="Text 5"/>
          <p:cNvSpPr/>
          <p:nvPr/>
        </p:nvSpPr>
        <p:spPr>
          <a:xfrm>
            <a:off x="685800" y="4901184"/>
            <a:ext cx="8293608" cy="310896"/>
          </a:xfrm>
          <a:prstGeom prst="rect">
            <a:avLst/>
          </a:prstGeom>
          <a:noFill/>
          <a:ln/>
        </p:spPr>
        <p:txBody>
          <a:bodyPr wrap="non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Controls traffic signals to create a green corridor in real time. </a:t>
            </a:r>
            <a:endParaRPr lang="en-US" sz="1920" dirty="0"/>
          </a:p>
        </p:txBody>
      </p:sp>
      <p:sp>
        <p:nvSpPr>
          <p:cNvPr id="10" name="Text 6"/>
          <p:cNvSpPr/>
          <p:nvPr/>
        </p:nvSpPr>
        <p:spPr>
          <a:xfrm>
            <a:off x="685800" y="5422392"/>
            <a:ext cx="8293608" cy="310896"/>
          </a:xfrm>
          <a:prstGeom prst="rect">
            <a:avLst/>
          </a:prstGeom>
          <a:noFill/>
          <a:ln/>
        </p:spPr>
        <p:txBody>
          <a:bodyPr wrap="non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Uses V2V and V2I communication for alerting nearby vehicles. </a:t>
            </a:r>
            <a:endParaRPr lang="en-US" sz="1920" dirty="0"/>
          </a:p>
        </p:txBody>
      </p:sp>
      <p:sp>
        <p:nvSpPr>
          <p:cNvPr id="11" name="Text 7"/>
          <p:cNvSpPr/>
          <p:nvPr/>
        </p:nvSpPr>
        <p:spPr>
          <a:xfrm>
            <a:off x="685800" y="5952744"/>
            <a:ext cx="8293608" cy="310896"/>
          </a:xfrm>
          <a:prstGeom prst="rect">
            <a:avLst/>
          </a:prstGeom>
          <a:noFill/>
          <a:ln/>
        </p:spPr>
        <p:txBody>
          <a:bodyPr wrap="none" lIns="0" tIns="0" rIns="0" bIns="0" rtlCol="0" anchor="ctr"/>
          <a:lstStyle/>
          <a:p>
            <a:pPr algn="l" marL="342900" indent="-342900">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400"/>
              </a:lnSpc>
              <a:buSzPct val="100000"/>
              <a:buChar char="•"/>
            </a:pPr>
            <a:r>
              <a:rPr lang="en-US" sz="1920" dirty="0">
                <a:solidFill>
                  <a:srgbClr val="BD9B78"/>
                </a:solidFill>
                <a:latin typeface="思源黑体-思源黑体-ExtraBold" pitchFamily="34" charset="0"/>
                <a:ea typeface="思源黑体-思源黑体-ExtraBold" pitchFamily="34" charset="-122"/>
                <a:cs typeface="思源黑体-思源黑体-ExtraBold" pitchFamily="34" charset="-120"/>
              </a:rPr>
              <a:t>Predicts and clears congestion ahead of the emergency vehicle.</a:t>
            </a:r>
            <a:endParaRPr lang="en-US" sz="19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5660136" y="2624328"/>
            <a:ext cx="6062472" cy="4041648"/>
          </a:xfrm>
          <a:prstGeom prst="rect">
            <a:avLst/>
          </a:prstGeom>
        </p:spPr>
      </p:pic>
      <p:sp>
        <p:nvSpPr>
          <p:cNvPr id="5" name="Text 0"/>
          <p:cNvSpPr/>
          <p:nvPr/>
        </p:nvSpPr>
        <p:spPr>
          <a:xfrm>
            <a:off x="5660136" y="905256"/>
            <a:ext cx="8293608" cy="585216"/>
          </a:xfrm>
          <a:prstGeom prst="rect">
            <a:avLst/>
          </a:prstGeom>
          <a:noFill/>
          <a:ln/>
        </p:spPr>
        <p:txBody>
          <a:bodyPr wrap="none" lIns="0" tIns="0" rIns="0" bIns="0" rtlCol="0" anchor="ctr"/>
          <a:lstStyle/>
          <a:p>
            <a:pPr algn="l" indent="0" marL="0">
              <a:lnSpc>
                <a:spcPts val="4550"/>
              </a:lnSpc>
              <a:buNone/>
            </a:pPr>
            <a:r>
              <a:rPr lang="en-US" sz="3640" dirty="0">
                <a:solidFill>
                  <a:srgbClr val="BD9B78"/>
                </a:solidFill>
                <a:latin typeface="思源黑体-思源黑体-ExtraBold" pitchFamily="34" charset="0"/>
                <a:ea typeface="思源黑体-思源黑体-ExtraBold" pitchFamily="34" charset="-122"/>
                <a:cs typeface="思源黑体-思源黑体-ExtraBold" pitchFamily="34" charset="-120"/>
              </a:rPr>
              <a:t>    4. System Architecture</a:t>
            </a:r>
            <a:endParaRPr lang="en-US" sz="3640" dirty="0"/>
          </a:p>
        </p:txBody>
      </p:sp>
      <p:sp>
        <p:nvSpPr>
          <p:cNvPr id="6" name="Text 1"/>
          <p:cNvSpPr/>
          <p:nvPr/>
        </p:nvSpPr>
        <p:spPr>
          <a:xfrm>
            <a:off x="5660136" y="1691640"/>
            <a:ext cx="8293608" cy="265176"/>
          </a:xfrm>
          <a:prstGeom prst="rect">
            <a:avLst/>
          </a:prstGeom>
          <a:noFill/>
          <a:ln/>
        </p:spPr>
        <p:txBody>
          <a:bodyPr wrap="none" lIns="0" tIns="0" rIns="0" bIns="0" rtlCol="0" anchor="ctr"/>
          <a:lstStyle/>
          <a:p>
            <a:pPr algn="l" indent="0" marL="0">
              <a:lnSpc>
                <a:spcPts val="2040"/>
              </a:lnSpc>
              <a:buNone/>
            </a:pPr>
            <a:endParaRPr lang="en-US" sz="1450" dirty="0"/>
          </a:p>
        </p:txBody>
      </p:sp>
      <p:sp>
        <p:nvSpPr>
          <p:cNvPr id="7" name="Text 2"/>
          <p:cNvSpPr/>
          <p:nvPr/>
        </p:nvSpPr>
        <p:spPr>
          <a:xfrm>
            <a:off x="5660136" y="2157984"/>
            <a:ext cx="8293608" cy="265176"/>
          </a:xfrm>
          <a:prstGeom prst="rect">
            <a:avLst/>
          </a:prstGeom>
          <a:noFill/>
          <a:ln/>
        </p:spPr>
        <p:txBody>
          <a:bodyPr wrap="none" lIns="0" tIns="0" rIns="0" bIns="0" rtlCol="0" anchor="ctr"/>
          <a:lstStyle/>
          <a:p>
            <a:pPr algn="l" indent="0" marL="0">
              <a:lnSpc>
                <a:spcPts val="2040"/>
              </a:lnSpc>
              <a:buNone/>
            </a:pPr>
            <a:endParaRPr lang="en-US" sz="1450" dirty="0"/>
          </a:p>
        </p:txBody>
      </p:sp>
      <p:sp>
        <p:nvSpPr>
          <p:cNvPr id="8" name="Text 3"/>
          <p:cNvSpPr/>
          <p:nvPr/>
        </p:nvSpPr>
        <p:spPr>
          <a:xfrm>
            <a:off x="5660136" y="6867144"/>
            <a:ext cx="8293608" cy="265176"/>
          </a:xfrm>
          <a:prstGeom prst="rect">
            <a:avLst/>
          </a:prstGeom>
          <a:noFill/>
          <a:ln/>
        </p:spPr>
        <p:txBody>
          <a:bodyPr wrap="none" lIns="0" tIns="0" rIns="0" bIns="0" rtlCol="0" anchor="ctr"/>
          <a:lstStyle/>
          <a:p>
            <a:pPr algn="l" indent="0" marL="0">
              <a:lnSpc>
                <a:spcPts val="2040"/>
              </a:lnSpc>
              <a:buNone/>
            </a:pP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graphicFrame>
        <p:nvGraphicFramePr>
          <p:cNvPr id="7" name="Table 0"/>
          <p:cNvGraphicFramePr>
            <a:graphicFrameLocks noGrp="1"/>
          </p:cNvGraphicFramePr>
          <p:nvPr>
            <p:extLst>
              <p:ext uri="{D42A27DB-BD31-4B8C-83A1-F6EECF244321}">
                <p14:modId xmlns:p14="http://schemas.microsoft.com/office/powerpoint/2010/main" val="1579011935"/>
              </p:ext>
            </p:extLst>
          </p:nvPr>
        </p:nvGraphicFramePr>
        <p:xfrm>
          <a:off x="685800" y="2286000"/>
          <a:ext cx="13267944" cy="4498848"/>
        </p:xfrm>
        <a:graphic>
          <a:graphicData uri="http://schemas.openxmlformats.org/drawingml/2006/table">
            <a:tbl>
              <a:tblPr/>
              <a:tblGrid>
                <a:gridCol w="6629400"/>
                <a:gridCol w="6629400"/>
              </a:tblGrid>
              <a:tr h="557784">
                <a:tc>
                  <a:txBody>
                    <a:bodyPr/>
                    <a:lstStyle/>
                    <a:p>
                      <a:pPr algn="l" indent="0" marL="0">
                        <a:lnSpc>
                          <a:spcPts val="2150"/>
                        </a:lnSpc>
                        <a:buNone/>
                      </a:pPr>
                      <a:r>
                        <a:rPr lang="en-US" sz="1530" dirty="0">
                          <a:solidFill>
                            <a:srgbClr val="0E0A07"/>
                          </a:solidFill>
                          <a:latin typeface="思源黑体-思源黑体-Light" pitchFamily="34" charset="0"/>
                          <a:ea typeface="思源黑体-思源黑体-Light" pitchFamily="34" charset="-122"/>
                          <a:cs typeface="思源黑体-思源黑体-Light" pitchFamily="34" charset="-120"/>
                        </a:rPr>
                        <a:t>Layer</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BD9B78"/>
                    </a:solidFill>
                  </a:tcPr>
                </a:tc>
                <a:tc>
                  <a:txBody>
                    <a:bodyPr/>
                    <a:lstStyle/>
                    <a:p>
                      <a:pPr algn="l" indent="0" marL="0">
                        <a:lnSpc>
                          <a:spcPts val="2150"/>
                        </a:lnSpc>
                        <a:buNone/>
                      </a:pPr>
                      <a:r>
                        <a:rPr lang="en-US" sz="1530" dirty="0">
                          <a:solidFill>
                            <a:srgbClr val="0E0A07"/>
                          </a:solidFill>
                          <a:latin typeface="思源黑体-思源黑体-Light" pitchFamily="34" charset="0"/>
                          <a:ea typeface="思源黑体-思源黑体-Light" pitchFamily="34" charset="-122"/>
                          <a:cs typeface="思源黑体-思源黑体-Light" pitchFamily="34" charset="-120"/>
                        </a:rPr>
                        <a:t>Technology Used</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BD9B78"/>
                    </a:solidFill>
                  </a:tcPr>
                </a:tc>
              </a:tr>
              <a:tr h="630936">
                <a:tc>
                  <a:txBody>
                    <a:bodyPr/>
                    <a:lstStyle/>
                    <a:p>
                      <a:pPr algn="l" indent="0" marL="0">
                        <a:lnSpc>
                          <a:spcPts val="2680"/>
                        </a:lnSpc>
                        <a:buNone/>
                      </a:pPr>
                      <a:r>
                        <a:rPr lang="en-US" sz="1920" dirty="0">
                          <a:solidFill>
                            <a:srgbClr val="FFF4E4"/>
                          </a:solidFill>
                          <a:latin typeface="思源黑体-思源黑体-Light" pitchFamily="34" charset="0"/>
                          <a:ea typeface="思源黑体-思源黑体-Light" pitchFamily="34" charset="-122"/>
                          <a:cs typeface="思源黑体-思源黑体-Light" pitchFamily="34" charset="-120"/>
                        </a:rPr>
                        <a:t>Frontend</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c>
                  <a:txBody>
                    <a:bodyPr/>
                    <a:lstStyle/>
                    <a:p>
                      <a:pPr algn="l" indent="0" marL="0">
                        <a:lnSpc>
                          <a:spcPts val="2680"/>
                        </a:lnSpc>
                        <a:buNone/>
                      </a:pPr>
                      <a:r>
                        <a:rPr lang="en-US" sz="1920" dirty="0">
                          <a:solidFill>
                            <a:srgbClr val="FFF4E4"/>
                          </a:solidFill>
                          <a:latin typeface="思源黑体-思源黑体-Light" pitchFamily="34" charset="0"/>
                          <a:ea typeface="思源黑体-思源黑体-Light" pitchFamily="34" charset="-122"/>
                          <a:cs typeface="思源黑体-思源黑体-Light" pitchFamily="34" charset="-120"/>
                        </a:rPr>
                        <a:t>React, HTML, CSS</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r>
              <a:tr h="557784">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Backend</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Java Spring Boot</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r>
              <a:tr h="557784">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AI Engine</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TensorFlow / PyTorch</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r>
              <a:tr h="557784">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Database</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MySQL</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r>
              <a:tr h="557784">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Maps</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Google Maps API / Mapbox</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r>
              <a:tr h="557784">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Communication</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MQTT, V2X Simulation</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r>
              <a:tr h="557784">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Deployment</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c>
                  <a:txBody>
                    <a:bodyPr/>
                    <a:lstStyle/>
                    <a:p>
                      <a:pPr algn="l" indent="0" marL="0">
                        <a:lnSpc>
                          <a:spcPts val="2150"/>
                        </a:lnSpc>
                        <a:buNone/>
                      </a:pPr>
                      <a:r>
                        <a:rPr lang="en-US" sz="1530" dirty="0">
                          <a:solidFill>
                            <a:srgbClr val="FFF4E4"/>
                          </a:solidFill>
                          <a:latin typeface="思源黑体-思源黑体-Light" pitchFamily="34" charset="0"/>
                          <a:ea typeface="思源黑体-思源黑体-Light" pitchFamily="34" charset="-122"/>
                          <a:cs typeface="思源黑体-思源黑体-Light" pitchFamily="34" charset="-120"/>
                        </a:rPr>
                        <a:t>Cloud / Edge AI</a:t>
                      </a:r>
                      <a:endParaRPr lang="en-US" sz="1200" dirty="0"/>
                    </a:p>
                  </a:txBody>
                  <a:tcPr marL="194310" marR="194310" marT="116840" marB="116840" anchor="t">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AE7B4D"/>
                    </a:solidFill>
                  </a:tcPr>
                </a:tc>
              </a:tr>
            </a:tbl>
          </a:graphicData>
        </a:graphic>
      </p:graphicFrame>
      <p:sp>
        <p:nvSpPr>
          <p:cNvPr id="4" name="Text 0"/>
          <p:cNvSpPr/>
          <p:nvPr/>
        </p:nvSpPr>
        <p:spPr>
          <a:xfrm>
            <a:off x="685800" y="145389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BD9B78"/>
                </a:solidFill>
                <a:latin typeface="思源黑体-思源黑体-ExtraBold" pitchFamily="34" charset="0"/>
                <a:ea typeface="思源黑体-思源黑体-ExtraBold" pitchFamily="34" charset="-122"/>
                <a:cs typeface="思源黑体-思源黑体-ExtraBold" pitchFamily="34" charset="-120"/>
              </a:rPr>
              <a:t>5. Technology Stack</a:t>
            </a:r>
            <a:endParaRPr lang="en-US" sz="38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pic>
        <p:nvPicPr>
          <p:cNvPr id="4" name="Image 2" descr="preencoded.png">    </p:cNvPr>
          <p:cNvPicPr>
            <a:picLocks noChangeAspect="1"/>
          </p:cNvPicPr>
          <p:nvPr/>
        </p:nvPicPr>
        <p:blipFill>
          <a:blip r:embed="rId3"/>
          <a:stretch>
            <a:fillRect/>
          </a:stretch>
        </p:blipFill>
        <p:spPr>
          <a:xfrm>
            <a:off x="685800" y="1682496"/>
            <a:ext cx="6199632" cy="3493008"/>
          </a:xfrm>
          <a:prstGeom prst="rect">
            <a:avLst/>
          </a:prstGeom>
        </p:spPr>
      </p:pic>
      <p:sp>
        <p:nvSpPr>
          <p:cNvPr id="5" name="Text 0"/>
          <p:cNvSpPr/>
          <p:nvPr/>
        </p:nvSpPr>
        <p:spPr>
          <a:xfrm>
            <a:off x="685800" y="941832"/>
            <a:ext cx="8293608" cy="557784"/>
          </a:xfrm>
          <a:prstGeom prst="rect">
            <a:avLst/>
          </a:prstGeom>
          <a:noFill/>
          <a:ln/>
        </p:spPr>
        <p:txBody>
          <a:bodyPr wrap="none" lIns="0" tIns="0" rIns="0" bIns="0" rtlCol="0" anchor="ctr"/>
          <a:lstStyle/>
          <a:p>
            <a:pPr algn="l" indent="0" marL="0">
              <a:lnSpc>
                <a:spcPts val="4310"/>
              </a:lnSpc>
              <a:buNone/>
            </a:pPr>
            <a:r>
              <a:rPr lang="en-US" sz="3450" dirty="0">
                <a:solidFill>
                  <a:srgbClr val="BD9B78"/>
                </a:solidFill>
                <a:latin typeface="思源黑体-思源黑体-ExtraBold" pitchFamily="34" charset="0"/>
                <a:ea typeface="思源黑体-思源黑体-ExtraBold" pitchFamily="34" charset="-122"/>
                <a:cs typeface="思源黑体-思源黑体-ExtraBold" pitchFamily="34" charset="-120"/>
              </a:rPr>
              <a:t>6. Module 1: Login &amp; Signup</a:t>
            </a:r>
            <a:endParaRPr lang="en-US" sz="3450" dirty="0"/>
          </a:p>
        </p:txBody>
      </p:sp>
      <p:sp>
        <p:nvSpPr>
          <p:cNvPr id="6" name="Text 1"/>
          <p:cNvSpPr/>
          <p:nvPr/>
        </p:nvSpPr>
        <p:spPr>
          <a:xfrm>
            <a:off x="685800" y="5367528"/>
            <a:ext cx="8293608" cy="246888"/>
          </a:xfrm>
          <a:prstGeom prst="rect">
            <a:avLst/>
          </a:prstGeom>
          <a:noFill/>
          <a:ln/>
        </p:spPr>
        <p:txBody>
          <a:bodyPr wrap="none" lIns="0" tIns="0" rIns="0" bIns="0" rtlCol="0" anchor="ctr"/>
          <a:lstStyle/>
          <a:p>
            <a:pPr algn="l" indent="0" marL="0">
              <a:lnSpc>
                <a:spcPts val="1930"/>
              </a:lnSpc>
              <a:buNone/>
            </a:pPr>
            <a:endParaRPr lang="en-US" sz="1380" dirty="0"/>
          </a:p>
        </p:txBody>
      </p:sp>
      <p:sp>
        <p:nvSpPr>
          <p:cNvPr id="7" name="Text 2"/>
          <p:cNvSpPr/>
          <p:nvPr/>
        </p:nvSpPr>
        <p:spPr>
          <a:xfrm>
            <a:off x="685800" y="5806440"/>
            <a:ext cx="8293608" cy="548640"/>
          </a:xfrm>
          <a:prstGeom prst="rect">
            <a:avLst/>
          </a:prstGeom>
          <a:noFill/>
          <a:ln/>
        </p:spPr>
        <p:txBody>
          <a:bodyPr wrap="square" lIns="0" tIns="0" rIns="0" bIns="0" rtlCol="0" anchor="ctr"/>
          <a:lstStyle/>
          <a:p>
            <a:pPr algn="l" marL="342900" indent="-342900">
              <a:buSzPct val="100000"/>
              <a:buChar char="•"/>
            </a:pPr>
            <a:r>
              <a:rPr lang="en-US" sz="17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150"/>
              </a:lnSpc>
              <a:buSzPct val="100000"/>
              <a:buChar char="•"/>
            </a:pPr>
            <a:r>
              <a:rPr lang="en-US" sz="1720" dirty="0">
                <a:solidFill>
                  <a:srgbClr val="BD9B78"/>
                </a:solidFill>
                <a:latin typeface="思源黑体-思源黑体-ExtraBold" pitchFamily="34" charset="0"/>
                <a:ea typeface="思源黑体-思源黑体-ExtraBold" pitchFamily="34" charset="-122"/>
                <a:cs typeface="思源黑体-思源黑体-ExtraBold" pitchFamily="34" charset="-120"/>
              </a:rPr>
              <a:t>Provides secure access for users with role-based authentication. Built using React forms connected to Spring Boot APIs.</a:t>
            </a:r>
            <a:endParaRPr lang="en-US" sz="1720" dirty="0"/>
          </a:p>
        </p:txBody>
      </p:sp>
      <p:sp>
        <p:nvSpPr>
          <p:cNvPr id="8" name="Text 3"/>
          <p:cNvSpPr/>
          <p:nvPr/>
        </p:nvSpPr>
        <p:spPr>
          <a:xfrm>
            <a:off x="685800" y="6556248"/>
            <a:ext cx="8293608" cy="548640"/>
          </a:xfrm>
          <a:prstGeom prst="rect">
            <a:avLst/>
          </a:prstGeom>
          <a:noFill/>
          <a:ln/>
        </p:spPr>
        <p:txBody>
          <a:bodyPr wrap="square" lIns="0" tIns="0" rIns="0" bIns="0" rtlCol="0" anchor="ctr"/>
          <a:lstStyle/>
          <a:p>
            <a:pPr algn="l" marL="342900" indent="-342900">
              <a:buSzPct val="100000"/>
              <a:buChar char="•"/>
            </a:pPr>
            <a:r>
              <a:rPr lang="en-US" sz="17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150"/>
              </a:lnSpc>
              <a:buSzPct val="100000"/>
              <a:buChar char="•"/>
            </a:pPr>
            <a:r>
              <a:rPr lang="en-US" sz="1720" dirty="0">
                <a:solidFill>
                  <a:srgbClr val="BD9B78"/>
                </a:solidFill>
                <a:latin typeface="思源黑体-思源黑体-ExtraBold" pitchFamily="34" charset="0"/>
                <a:ea typeface="思源黑体-思源黑体-ExtraBold" pitchFamily="34" charset="-122"/>
                <a:cs typeface="思源黑体-思源黑体-ExtraBold" pitchFamily="34" charset="-120"/>
              </a:rPr>
              <a:t> Ensures encrypted credentials and smooth navigation. Redirects each user to their respective dashboard.</a:t>
            </a:r>
            <a:endParaRPr lang="en-US" sz="17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704088" y="2258568"/>
            <a:ext cx="2148840" cy="1207008"/>
          </a:xfrm>
          <a:prstGeom prst="rect">
            <a:avLst/>
          </a:prstGeom>
        </p:spPr>
      </p:pic>
      <p:pic>
        <p:nvPicPr>
          <p:cNvPr id="4" name="Image 2" descr="preencoded.png">    </p:cNvPr>
          <p:cNvPicPr>
            <a:picLocks noChangeAspect="1"/>
          </p:cNvPicPr>
          <p:nvPr/>
        </p:nvPicPr>
        <p:blipFill>
          <a:blip r:embed="rId3"/>
          <a:stretch>
            <a:fillRect/>
          </a:stretch>
        </p:blipFill>
        <p:spPr>
          <a:xfrm>
            <a:off x="6419088" y="2258568"/>
            <a:ext cx="2148840" cy="1207008"/>
          </a:xfrm>
          <a:prstGeom prst="rect">
            <a:avLst/>
          </a:prstGeom>
        </p:spPr>
      </p:pic>
      <p:sp>
        <p:nvSpPr>
          <p:cNvPr id="5" name="Text 0"/>
          <p:cNvSpPr/>
          <p:nvPr/>
        </p:nvSpPr>
        <p:spPr>
          <a:xfrm>
            <a:off x="685800" y="1005840"/>
            <a:ext cx="13267944" cy="466344"/>
          </a:xfrm>
          <a:prstGeom prst="rect">
            <a:avLst/>
          </a:prstGeom>
          <a:noFill/>
          <a:ln/>
        </p:spPr>
        <p:txBody>
          <a:bodyPr wrap="none" lIns="0" tIns="0" rIns="0" bIns="0" rtlCol="0" anchor="ctr"/>
          <a:lstStyle/>
          <a:p>
            <a:pPr algn="l" indent="0" marL="0">
              <a:lnSpc>
                <a:spcPts val="3640"/>
              </a:lnSpc>
              <a:buNone/>
            </a:pPr>
            <a:r>
              <a:rPr lang="en-US" sz="2910" dirty="0">
                <a:solidFill>
                  <a:srgbClr val="BD9B78"/>
                </a:solidFill>
                <a:latin typeface="思源黑体-思源黑体-ExtraBold" pitchFamily="34" charset="0"/>
                <a:ea typeface="思源黑体-思源黑体-ExtraBold" pitchFamily="34" charset="-122"/>
                <a:cs typeface="思源黑体-思源黑体-ExtraBold" pitchFamily="34" charset="-120"/>
              </a:rPr>
              <a:t>7. Module 2: Emergency &amp; Traffic Management with Analytics</a:t>
            </a:r>
            <a:endParaRPr lang="en-US" sz="2910" dirty="0"/>
          </a:p>
        </p:txBody>
      </p:sp>
      <p:sp>
        <p:nvSpPr>
          <p:cNvPr id="6" name="Text 1"/>
          <p:cNvSpPr/>
          <p:nvPr/>
        </p:nvSpPr>
        <p:spPr>
          <a:xfrm>
            <a:off x="685800" y="1591056"/>
            <a:ext cx="13267944" cy="155448"/>
          </a:xfrm>
          <a:prstGeom prst="rect">
            <a:avLst/>
          </a:prstGeom>
          <a:noFill/>
          <a:ln/>
        </p:spPr>
        <p:txBody>
          <a:bodyPr wrap="none" lIns="0" tIns="0" rIns="0" bIns="0" rtlCol="0" anchor="ctr"/>
          <a:lstStyle/>
          <a:p>
            <a:pPr algn="l" indent="0" marL="0">
              <a:lnSpc>
                <a:spcPts val="1180"/>
              </a:lnSpc>
              <a:buNone/>
            </a:pPr>
            <a:endParaRPr lang="en-US" sz="840" dirty="0"/>
          </a:p>
        </p:txBody>
      </p:sp>
      <p:sp>
        <p:nvSpPr>
          <p:cNvPr id="7" name="Text 2"/>
          <p:cNvSpPr/>
          <p:nvPr/>
        </p:nvSpPr>
        <p:spPr>
          <a:xfrm>
            <a:off x="685800" y="1865376"/>
            <a:ext cx="13267944" cy="155448"/>
          </a:xfrm>
          <a:prstGeom prst="rect">
            <a:avLst/>
          </a:prstGeom>
          <a:noFill/>
          <a:ln/>
        </p:spPr>
        <p:txBody>
          <a:bodyPr wrap="none" lIns="0" tIns="0" rIns="0" bIns="0" rtlCol="0" anchor="ctr"/>
          <a:lstStyle/>
          <a:p>
            <a:pPr algn="l" indent="0" marL="0">
              <a:lnSpc>
                <a:spcPts val="1180"/>
              </a:lnSpc>
              <a:buNone/>
            </a:pPr>
            <a:endParaRPr lang="en-US" sz="840" dirty="0"/>
          </a:p>
        </p:txBody>
      </p:sp>
      <p:sp>
        <p:nvSpPr>
          <p:cNvPr id="8" name="Text 3"/>
          <p:cNvSpPr/>
          <p:nvPr/>
        </p:nvSpPr>
        <p:spPr>
          <a:xfrm>
            <a:off x="685800" y="3959352"/>
            <a:ext cx="13267944" cy="155448"/>
          </a:xfrm>
          <a:prstGeom prst="rect">
            <a:avLst/>
          </a:prstGeom>
          <a:noFill/>
          <a:ln/>
        </p:spPr>
        <p:txBody>
          <a:bodyPr wrap="none" lIns="0" tIns="0" rIns="0" bIns="0" rtlCol="0" anchor="ctr"/>
          <a:lstStyle/>
          <a:p>
            <a:pPr algn="l" indent="0" marL="0">
              <a:lnSpc>
                <a:spcPts val="1180"/>
              </a:lnSpc>
              <a:buNone/>
            </a:pPr>
            <a:endParaRPr lang="en-US" sz="840" dirty="0"/>
          </a:p>
        </p:txBody>
      </p:sp>
      <p:sp>
        <p:nvSpPr>
          <p:cNvPr id="9" name="Text 4"/>
          <p:cNvSpPr/>
          <p:nvPr/>
        </p:nvSpPr>
        <p:spPr>
          <a:xfrm>
            <a:off x="685800" y="4233672"/>
            <a:ext cx="13267944" cy="155448"/>
          </a:xfrm>
          <a:prstGeom prst="rect">
            <a:avLst/>
          </a:prstGeom>
          <a:noFill/>
          <a:ln/>
        </p:spPr>
        <p:txBody>
          <a:bodyPr wrap="none" lIns="0" tIns="0" rIns="0" bIns="0" rtlCol="0" anchor="ctr"/>
          <a:lstStyle/>
          <a:p>
            <a:pPr algn="l" indent="0" marL="0">
              <a:lnSpc>
                <a:spcPts val="1180"/>
              </a:lnSpc>
              <a:buNone/>
            </a:pPr>
            <a:endParaRPr lang="en-US" sz="840" dirty="0"/>
          </a:p>
        </p:txBody>
      </p:sp>
      <p:sp>
        <p:nvSpPr>
          <p:cNvPr id="10" name="Text 5"/>
          <p:cNvSpPr/>
          <p:nvPr/>
        </p:nvSpPr>
        <p:spPr>
          <a:xfrm>
            <a:off x="685800" y="4498848"/>
            <a:ext cx="13267944" cy="155448"/>
          </a:xfrm>
          <a:prstGeom prst="rect">
            <a:avLst/>
          </a:prstGeom>
          <a:noFill/>
          <a:ln/>
        </p:spPr>
        <p:txBody>
          <a:bodyPr wrap="none" lIns="0" tIns="0" rIns="0" bIns="0" rtlCol="0" anchor="ctr"/>
          <a:lstStyle/>
          <a:p>
            <a:pPr algn="l" indent="0" marL="0">
              <a:lnSpc>
                <a:spcPts val="1180"/>
              </a:lnSpc>
              <a:buNone/>
            </a:pPr>
            <a:endParaRPr lang="en-US" sz="840" dirty="0"/>
          </a:p>
        </p:txBody>
      </p:sp>
      <p:sp>
        <p:nvSpPr>
          <p:cNvPr id="11" name="Text 6"/>
          <p:cNvSpPr/>
          <p:nvPr/>
        </p:nvSpPr>
        <p:spPr>
          <a:xfrm>
            <a:off x="685800" y="4773168"/>
            <a:ext cx="13267944" cy="155448"/>
          </a:xfrm>
          <a:prstGeom prst="rect">
            <a:avLst/>
          </a:prstGeom>
          <a:noFill/>
          <a:ln/>
        </p:spPr>
        <p:txBody>
          <a:bodyPr wrap="none" lIns="0" tIns="0" rIns="0" bIns="0" rtlCol="0" anchor="ctr"/>
          <a:lstStyle/>
          <a:p>
            <a:pPr algn="l" indent="0" marL="0">
              <a:lnSpc>
                <a:spcPts val="1180"/>
              </a:lnSpc>
              <a:buNone/>
            </a:pPr>
            <a:endParaRPr lang="en-US" sz="840" dirty="0"/>
          </a:p>
        </p:txBody>
      </p:sp>
      <p:sp>
        <p:nvSpPr>
          <p:cNvPr id="12" name="Text 7"/>
          <p:cNvSpPr/>
          <p:nvPr/>
        </p:nvSpPr>
        <p:spPr>
          <a:xfrm>
            <a:off x="685800" y="5047488"/>
            <a:ext cx="13267944" cy="155448"/>
          </a:xfrm>
          <a:prstGeom prst="rect">
            <a:avLst/>
          </a:prstGeom>
          <a:noFill/>
          <a:ln/>
        </p:spPr>
        <p:txBody>
          <a:bodyPr wrap="none" lIns="0" tIns="0" rIns="0" bIns="0" rtlCol="0" anchor="ctr"/>
          <a:lstStyle/>
          <a:p>
            <a:pPr algn="l" indent="0" marL="0">
              <a:lnSpc>
                <a:spcPts val="1180"/>
              </a:lnSpc>
              <a:buNone/>
            </a:pPr>
            <a:endParaRPr lang="en-US" sz="840" dirty="0"/>
          </a:p>
        </p:txBody>
      </p:sp>
      <p:sp>
        <p:nvSpPr>
          <p:cNvPr id="13" name="Text 8"/>
          <p:cNvSpPr/>
          <p:nvPr/>
        </p:nvSpPr>
        <p:spPr>
          <a:xfrm>
            <a:off x="685800" y="5312664"/>
            <a:ext cx="13267944" cy="539496"/>
          </a:xfrm>
          <a:prstGeom prst="rect">
            <a:avLst/>
          </a:prstGeom>
          <a:noFill/>
          <a:ln/>
        </p:spPr>
        <p:txBody>
          <a:bodyPr wrap="square" lIns="0" tIns="0" rIns="0" bIns="0" rtlCol="0" anchor="ctr"/>
          <a:lstStyle/>
          <a:p>
            <a:pPr algn="l" marL="342900" indent="-342900">
              <a:buSzPct val="100000"/>
              <a:buChar char="•"/>
            </a:pPr>
            <a:r>
              <a:rPr lang="en-US" sz="168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110"/>
              </a:lnSpc>
              <a:buSzPct val="100000"/>
              <a:buChar char="•"/>
            </a:pPr>
            <a:r>
              <a:rPr lang="en-US" sz="1680" dirty="0">
                <a:solidFill>
                  <a:srgbClr val="BD9B78"/>
                </a:solidFill>
                <a:latin typeface="思源黑体-思源黑体-ExtraBold" pitchFamily="34" charset="0"/>
                <a:ea typeface="思源黑体-思源黑体-ExtraBold" pitchFamily="34" charset="-122"/>
                <a:cs typeface="思源黑体-思源黑体-ExtraBold" pitchFamily="34" charset="-120"/>
              </a:rPr>
              <a:t>Manages live emergency routes and dynamic traffic signal control. AI engine creates real-time green corridors for faster passage. </a:t>
            </a:r>
            <a:endParaRPr lang="en-US" sz="1680" dirty="0"/>
          </a:p>
        </p:txBody>
      </p:sp>
      <p:sp>
        <p:nvSpPr>
          <p:cNvPr id="14" name="Text 9"/>
          <p:cNvSpPr/>
          <p:nvPr/>
        </p:nvSpPr>
        <p:spPr>
          <a:xfrm>
            <a:off x="685800" y="5971032"/>
            <a:ext cx="13267944" cy="539496"/>
          </a:xfrm>
          <a:prstGeom prst="rect">
            <a:avLst/>
          </a:prstGeom>
          <a:noFill/>
          <a:ln/>
        </p:spPr>
        <p:txBody>
          <a:bodyPr wrap="square" lIns="0" tIns="0" rIns="0" bIns="0" rtlCol="0" anchor="ctr"/>
          <a:lstStyle/>
          <a:p>
            <a:pPr algn="l" marL="342900" indent="-342900">
              <a:buSzPct val="100000"/>
              <a:buChar char="•"/>
            </a:pPr>
            <a:r>
              <a:rPr lang="en-US" sz="168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110"/>
              </a:lnSpc>
              <a:buSzPct val="100000"/>
              <a:buChar char="•"/>
            </a:pPr>
            <a:r>
              <a:rPr lang="en-US" sz="1680" dirty="0">
                <a:solidFill>
                  <a:srgbClr val="BD9B78"/>
                </a:solidFill>
                <a:latin typeface="思源黑体-思源黑体-ExtraBold" pitchFamily="34" charset="0"/>
                <a:ea typeface="思源黑体-思源黑体-ExtraBold" pitchFamily="34" charset="-122"/>
                <a:cs typeface="思源黑体-思源黑体-ExtraBold" pitchFamily="34" charset="-120"/>
              </a:rPr>
              <a:t>Traffic dashboard displays live congestion and route analytics. Helps city admins monitor and optimize emergency movement.</a:t>
            </a:r>
            <a:endParaRPr lang="en-US" sz="1680" dirty="0"/>
          </a:p>
        </p:txBody>
      </p:sp>
      <p:sp>
        <p:nvSpPr>
          <p:cNvPr id="15" name="Text 10"/>
          <p:cNvSpPr/>
          <p:nvPr/>
        </p:nvSpPr>
        <p:spPr>
          <a:xfrm>
            <a:off x="685800" y="6629400"/>
            <a:ext cx="13267944" cy="338328"/>
          </a:xfrm>
          <a:prstGeom prst="rect">
            <a:avLst/>
          </a:prstGeom>
          <a:noFill/>
          <a:ln/>
        </p:spPr>
        <p:txBody>
          <a:bodyPr wrap="none" lIns="0" tIns="0" rIns="0" bIns="0" rtlCol="0" anchor="ctr"/>
          <a:lstStyle/>
          <a:p>
            <a:pPr algn="l" indent="0" marL="0">
              <a:lnSpc>
                <a:spcPts val="2640"/>
              </a:lnSpc>
              <a:buNone/>
            </a:pPr>
            <a:endParaRPr lang="en-US" sz="2110" dirty="0"/>
          </a:p>
        </p:txBody>
      </p:sp>
      <p:sp>
        <p:nvSpPr>
          <p:cNvPr id="16" name="Text 11"/>
          <p:cNvSpPr/>
          <p:nvPr/>
        </p:nvSpPr>
        <p:spPr>
          <a:xfrm>
            <a:off x="685800" y="7086600"/>
            <a:ext cx="13267944" cy="155448"/>
          </a:xfrm>
          <a:prstGeom prst="rect">
            <a:avLst/>
          </a:prstGeom>
          <a:noFill/>
          <a:ln/>
        </p:spPr>
        <p:txBody>
          <a:bodyPr wrap="none" lIns="0" tIns="0" rIns="0" bIns="0" rtlCol="0" anchor="ctr"/>
          <a:lstStyle/>
          <a:p>
            <a:pPr algn="l" indent="0" marL="0">
              <a:lnSpc>
                <a:spcPts val="1180"/>
              </a:lnSpc>
              <a:buNone/>
            </a:pPr>
            <a:r>
              <a:rPr lang="en-US" sz="840" dirty="0">
                <a:solidFill>
                  <a:srgbClr val="FFF4E4"/>
                </a:solidFill>
                <a:latin typeface="思源黑体-思源黑体-Light" pitchFamily="34" charset="0"/>
                <a:ea typeface="思源黑体-思源黑体-Light" pitchFamily="34" charset="-122"/>
                <a:cs typeface="思源黑体-思源黑体-Light" pitchFamily="34" charset="-120"/>
              </a:rPr>
              <a:t>.</a:t>
            </a:r>
            <a:endParaRPr lang="en-US" sz="840" dirty="0"/>
          </a:p>
        </p:txBody>
      </p:sp>
      <p:sp>
        <p:nvSpPr>
          <p:cNvPr id="17" name="Text 12"/>
          <p:cNvSpPr/>
          <p:nvPr/>
        </p:nvSpPr>
        <p:spPr>
          <a:xfrm>
            <a:off x="6419088" y="3566160"/>
            <a:ext cx="7516368" cy="155448"/>
          </a:xfrm>
          <a:prstGeom prst="rect">
            <a:avLst/>
          </a:prstGeom>
          <a:noFill/>
          <a:ln/>
        </p:spPr>
        <p:txBody>
          <a:bodyPr wrap="none" lIns="0" tIns="0" rIns="0" bIns="0" rtlCol="0" anchor="ctr"/>
          <a:lstStyle/>
          <a:p>
            <a:pPr algn="l" indent="0" marL="0">
              <a:lnSpc>
                <a:spcPts val="1180"/>
              </a:lnSpc>
              <a:buNone/>
            </a:pPr>
            <a:endParaRPr lang="en-US" sz="8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704088" y="2359152"/>
            <a:ext cx="3712464" cy="2084832"/>
          </a:xfrm>
          <a:prstGeom prst="rect">
            <a:avLst/>
          </a:prstGeom>
        </p:spPr>
      </p:pic>
      <p:pic>
        <p:nvPicPr>
          <p:cNvPr id="4" name="Image 2" descr="preencoded.png">    </p:cNvPr>
          <p:cNvPicPr>
            <a:picLocks noChangeAspect="1"/>
          </p:cNvPicPr>
          <p:nvPr/>
        </p:nvPicPr>
        <p:blipFill>
          <a:blip r:embed="rId3"/>
          <a:stretch>
            <a:fillRect/>
          </a:stretch>
        </p:blipFill>
        <p:spPr>
          <a:xfrm>
            <a:off x="6519672" y="2359152"/>
            <a:ext cx="3712464" cy="2084832"/>
          </a:xfrm>
          <a:prstGeom prst="rect">
            <a:avLst/>
          </a:prstGeom>
        </p:spPr>
      </p:pic>
      <p:sp>
        <p:nvSpPr>
          <p:cNvPr id="5" name="Text 0"/>
          <p:cNvSpPr/>
          <p:nvPr/>
        </p:nvSpPr>
        <p:spPr>
          <a:xfrm>
            <a:off x="685800" y="905256"/>
            <a:ext cx="13267944" cy="265176"/>
          </a:xfrm>
          <a:prstGeom prst="rect">
            <a:avLst/>
          </a:prstGeom>
          <a:noFill/>
          <a:ln/>
        </p:spPr>
        <p:txBody>
          <a:bodyPr wrap="none" lIns="0" tIns="0" rIns="0" bIns="0" rtlCol="0" anchor="ctr"/>
          <a:lstStyle/>
          <a:p>
            <a:pPr algn="l" indent="0" marL="0">
              <a:lnSpc>
                <a:spcPts val="2040"/>
              </a:lnSpc>
              <a:buNone/>
            </a:pPr>
            <a:endParaRPr lang="en-US" sz="1450" dirty="0"/>
          </a:p>
        </p:txBody>
      </p:sp>
      <p:sp>
        <p:nvSpPr>
          <p:cNvPr id="6" name="Text 1"/>
          <p:cNvSpPr/>
          <p:nvPr/>
        </p:nvSpPr>
        <p:spPr>
          <a:xfrm>
            <a:off x="685800" y="1371600"/>
            <a:ext cx="13267944" cy="585216"/>
          </a:xfrm>
          <a:prstGeom prst="rect">
            <a:avLst/>
          </a:prstGeom>
          <a:noFill/>
          <a:ln/>
        </p:spPr>
        <p:txBody>
          <a:bodyPr wrap="none" lIns="0" tIns="0" rIns="0" bIns="0" rtlCol="0" anchor="ctr"/>
          <a:lstStyle/>
          <a:p>
            <a:pPr algn="l" indent="0" marL="0">
              <a:lnSpc>
                <a:spcPts val="4550"/>
              </a:lnSpc>
              <a:buNone/>
            </a:pPr>
            <a:r>
              <a:rPr lang="en-US" sz="3640" dirty="0">
                <a:solidFill>
                  <a:srgbClr val="BD9B78"/>
                </a:solidFill>
                <a:latin typeface="思源黑体-思源黑体-ExtraBold" pitchFamily="34" charset="0"/>
                <a:ea typeface="思源黑体-思源黑体-ExtraBold" pitchFamily="34" charset="-122"/>
                <a:cs typeface="思源黑体-思源黑体-ExtraBold" pitchFamily="34" charset="-120"/>
              </a:rPr>
              <a:t>8. Module 3: Customer Booking &amp; AI Route Optimization</a:t>
            </a:r>
            <a:endParaRPr lang="en-US" sz="3640" dirty="0"/>
          </a:p>
        </p:txBody>
      </p:sp>
      <p:sp>
        <p:nvSpPr>
          <p:cNvPr id="7" name="Text 2"/>
          <p:cNvSpPr/>
          <p:nvPr/>
        </p:nvSpPr>
        <p:spPr>
          <a:xfrm>
            <a:off x="685800" y="5294376"/>
            <a:ext cx="13267944" cy="265176"/>
          </a:xfrm>
          <a:prstGeom prst="rect">
            <a:avLst/>
          </a:prstGeom>
          <a:noFill/>
          <a:ln/>
        </p:spPr>
        <p:txBody>
          <a:bodyPr wrap="none" lIns="0" tIns="0" rIns="0" bIns="0" rtlCol="0" anchor="ctr"/>
          <a:lstStyle/>
          <a:p>
            <a:pPr algn="l" indent="0" marL="0">
              <a:lnSpc>
                <a:spcPts val="2040"/>
              </a:lnSpc>
              <a:buNone/>
            </a:pPr>
            <a:endParaRPr lang="en-US" sz="1450" dirty="0"/>
          </a:p>
        </p:txBody>
      </p:sp>
      <p:sp>
        <p:nvSpPr>
          <p:cNvPr id="8" name="Text 3"/>
          <p:cNvSpPr/>
          <p:nvPr/>
        </p:nvSpPr>
        <p:spPr>
          <a:xfrm>
            <a:off x="685800" y="5760720"/>
            <a:ext cx="13267944" cy="292608"/>
          </a:xfrm>
          <a:prstGeom prst="rect">
            <a:avLst/>
          </a:prstGeom>
          <a:noFill/>
          <a:ln/>
        </p:spPr>
        <p:txBody>
          <a:bodyPr wrap="none" lIns="0" tIns="0" rIns="0" bIns="0" rtlCol="0" anchor="ctr"/>
          <a:lstStyle/>
          <a:p>
            <a:pPr algn="l" marL="342900" indent="-342900">
              <a:buSzPct val="100000"/>
              <a:buChar char="•"/>
            </a:pPr>
            <a:r>
              <a:rPr lang="en-US" sz="18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270"/>
              </a:lnSpc>
              <a:buSzPct val="100000"/>
              <a:buChar char="•"/>
            </a:pPr>
            <a:r>
              <a:rPr lang="en-US" sz="1820" dirty="0">
                <a:solidFill>
                  <a:srgbClr val="BD9B78"/>
                </a:solidFill>
                <a:latin typeface="思源黑体-思源黑体-ExtraBold" pitchFamily="34" charset="0"/>
                <a:ea typeface="思源黑体-思源黑体-ExtraBold" pitchFamily="34" charset="-122"/>
                <a:cs typeface="思源黑体-思源黑体-ExtraBold" pitchFamily="34" charset="-120"/>
              </a:rPr>
              <a:t>Allows users to book emergency vehicles or request quick assistance.</a:t>
            </a:r>
            <a:endParaRPr lang="en-US" sz="1820" dirty="0"/>
          </a:p>
        </p:txBody>
      </p:sp>
      <p:sp>
        <p:nvSpPr>
          <p:cNvPr id="9" name="Text 4"/>
          <p:cNvSpPr/>
          <p:nvPr/>
        </p:nvSpPr>
        <p:spPr>
          <a:xfrm>
            <a:off x="685800" y="6263640"/>
            <a:ext cx="13267944" cy="585216"/>
          </a:xfrm>
          <a:prstGeom prst="rect">
            <a:avLst/>
          </a:prstGeom>
          <a:noFill/>
          <a:ln/>
        </p:spPr>
        <p:txBody>
          <a:bodyPr wrap="square" lIns="0" tIns="0" rIns="0" bIns="0" rtlCol="0" anchor="ctr"/>
          <a:lstStyle/>
          <a:p>
            <a:pPr algn="l" marL="342900" indent="-342900">
              <a:buSzPct val="100000"/>
              <a:buChar char="•"/>
            </a:pPr>
            <a:r>
              <a:rPr lang="en-US" sz="1820" dirty="0">
                <a:solidFill>
                  <a:srgbClr val="BD9B78"/>
                </a:solidFill>
                <a:latin typeface="思源黑体-思源黑体-ExtraBold" pitchFamily="34" charset="0"/>
                <a:ea typeface="思源黑体-思源黑体-ExtraBold" pitchFamily="34" charset="-122"/>
                <a:cs typeface="思源黑体-思源黑体-ExtraBold" pitchFamily="34" charset="-120"/>
              </a:rPr>
              <a:t> </a:t>
            </a:r>
            <a:pPr algn="l" marL="342900" indent="-342900">
              <a:lnSpc>
                <a:spcPts val="2270"/>
              </a:lnSpc>
              <a:buSzPct val="100000"/>
              <a:buChar char="•"/>
            </a:pPr>
            <a:r>
              <a:rPr lang="en-US" sz="1820" dirty="0">
                <a:solidFill>
                  <a:srgbClr val="BD9B78"/>
                </a:solidFill>
                <a:latin typeface="思源黑体-思源黑体-ExtraBold" pitchFamily="34" charset="0"/>
                <a:ea typeface="思源黑体-思源黑体-ExtraBold" pitchFamily="34" charset="-122"/>
                <a:cs typeface="思源黑体-思源黑体-ExtraBold" pitchFamily="34" charset="-120"/>
              </a:rPr>
              <a:t> AI model predicts traffic and selects the fastest safe route. Integrates Google Maps for real-time navigation and rerouting. Improves emergency response time using neuro-adaptive routing</a:t>
            </a:r>
            <a:endParaRPr lang="en-US" sz="1820" dirty="0"/>
          </a:p>
        </p:txBody>
      </p:sp>
      <p:sp>
        <p:nvSpPr>
          <p:cNvPr id="10" name="Text 5"/>
          <p:cNvSpPr/>
          <p:nvPr/>
        </p:nvSpPr>
        <p:spPr>
          <a:xfrm>
            <a:off x="685800" y="7050024"/>
            <a:ext cx="13267944" cy="292608"/>
          </a:xfrm>
          <a:prstGeom prst="rect">
            <a:avLst/>
          </a:prstGeom>
          <a:noFill/>
          <a:ln/>
        </p:spPr>
        <p:txBody>
          <a:bodyPr wrap="none" lIns="0" tIns="0" rIns="0" bIns="0" rtlCol="0" anchor="ctr"/>
          <a:lstStyle/>
          <a:p>
            <a:pPr algn="l" indent="0" marL="0">
              <a:lnSpc>
                <a:spcPts val="2270"/>
              </a:lnSpc>
              <a:buNone/>
            </a:pPr>
            <a:endParaRPr lang="en-US" sz="1820" dirty="0"/>
          </a:p>
        </p:txBody>
      </p:sp>
      <p:sp>
        <p:nvSpPr>
          <p:cNvPr id="11" name="Text 6"/>
          <p:cNvSpPr/>
          <p:nvPr/>
        </p:nvSpPr>
        <p:spPr>
          <a:xfrm>
            <a:off x="6519672" y="4626864"/>
            <a:ext cx="7415784" cy="265176"/>
          </a:xfrm>
          <a:prstGeom prst="rect">
            <a:avLst/>
          </a:prstGeom>
          <a:noFill/>
          <a:ln/>
        </p:spPr>
        <p:txBody>
          <a:bodyPr wrap="none" lIns="0" tIns="0" rIns="0" bIns="0" rtlCol="0" anchor="ctr"/>
          <a:lstStyle/>
          <a:p>
            <a:pPr algn="l" indent="0" marL="0">
              <a:lnSpc>
                <a:spcPts val="2040"/>
              </a:lnSpc>
              <a:buNone/>
            </a:pP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2025-10-07T18:46:39Z</dcterms:created>
  <dcterms:modified xsi:type="dcterms:W3CDTF">2025-10-07T18:46:39Z</dcterms:modified>
</cp:coreProperties>
</file>